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50F47-CDEA-41C0-BBCB-AD2D00842ED5}" type="datetimeFigureOut">
              <a:rPr lang="fr-FR" smtClean="0"/>
              <a:t>08/01/2015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A783B-1CC2-4DCF-A119-A41DE0BA5D7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nW1dXHxHm8&amp;index=3&amp;list=PL66A566B9AFFAA71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dailymotion.com/video/xspo18_culture-hip-hop-a-new-york-1994_music" TargetMode="Externa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Classe de terminale\terminale hist geo  2012\Géographie 2012\Les dynamiques de la mondialisation\Les territoires de la mondialisation\NY page 1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-10310"/>
            <a:ext cx="6384423" cy="686831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75572" y="0"/>
            <a:ext cx="797561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THEME 2</a:t>
            </a:r>
          </a:p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LES DYNAMIQUES DE LA MONDIALISATION</a:t>
            </a:r>
            <a:endParaRPr lang="fr-FR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8596" y="1428736"/>
            <a:ext cx="8116774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CHAP 2 </a:t>
            </a:r>
          </a:p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LES TERRITOIRES DANS LA MONDIALISATION</a:t>
            </a:r>
            <a:endParaRPr lang="fr-FR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3143248"/>
            <a:ext cx="896274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Quel est l’impact de la mondialisation sur l’organisation des territoires?</a:t>
            </a:r>
            <a:endParaRPr lang="fr-FR" sz="2400" b="1" i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Classe de terminale\terminale hist geo  2012\Géographie 2012\Les dynamiques de la mondialisation\Les territoires de la mondialisation\2  page 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03847" cy="328614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0" y="0"/>
            <a:ext cx="450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fr-FR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43636" y="500042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135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00042"/>
            <a:ext cx="82867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I- Une ville mondiale:  New-York</a:t>
            </a:r>
            <a:endParaRPr lang="fr-FR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2844" y="1142984"/>
            <a:ext cx="842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A/ Une métropole qui concentre les fonctions de commandement</a:t>
            </a:r>
          </a:p>
          <a:p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34" y="178592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Une métropole internationale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Classe de terminale\terminale hist geo  2012\Géographie 2012\Les dynamiques de la mondialisation\Les territoires de la mondialisation\Megalopol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45" y="18513"/>
            <a:ext cx="6639797" cy="4643446"/>
          </a:xfrm>
          <a:prstGeom prst="rect">
            <a:avLst/>
          </a:prstGeom>
          <a:noFill/>
        </p:spPr>
      </p:pic>
      <p:pic>
        <p:nvPicPr>
          <p:cNvPr id="3" name="Picture 3" descr="F:\Classe de terminale\terminale hist geo  2012\Géographie 2012\Les dynamiques de la mondialisation\Les territoires de la mondialisation\Mégapole page 1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18971"/>
            <a:ext cx="3643306" cy="2203238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3857619" y="4618971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135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95936" y="332656"/>
            <a:ext cx="2304256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444208" y="332656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NY, une mégapole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Classe de terminale\terminale hist geo  2012\Géographie 2012\Les dynamiques de la mondialisation\Les territoires de la mondialisation\1 page 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383277" cy="6715148"/>
          </a:xfrm>
          <a:prstGeom prst="rect">
            <a:avLst/>
          </a:prstGeom>
          <a:noFill/>
        </p:spPr>
      </p:pic>
      <p:pic>
        <p:nvPicPr>
          <p:cNvPr id="2051" name="Picture 3" descr="F:\Classe de terminale\terminale hist geo  2012\Géographie 2012\Les dynamiques de la mondialisation\Les territoires de la mondialisation\légende 1 page 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5326124"/>
            <a:ext cx="4714876" cy="153187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45594" y="5229200"/>
            <a:ext cx="199435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416588" y="130787"/>
            <a:ext cx="454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Une ville industrielle, concentration de NTIC  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4416588" y="4653136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122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Classe de terminale\terminale hist geo  2012\Géographie 2012\Les dynamiques de la mondialisation\Les territoires de la mondialisation\6 page 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90305" cy="67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987828" y="0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124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236" y="5085184"/>
            <a:ext cx="820364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008820" y="364014"/>
            <a:ext cx="6135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Centré sur deux quartiers d’affaires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0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:\Classe de terminale\terminale hist geo  2012\Géographie 2012\Les dynamiques de la mondialisation\Les territoires de la mondialisation\9 page 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" y="-3014"/>
            <a:ext cx="4905765" cy="686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Classe de terminale\terminale hist geo  2012\Géographie 2012\Les dynamiques de la mondialisation\Les territoires de la mondialisation\1 page 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2024" y="1124744"/>
            <a:ext cx="3698448" cy="5665995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7596336" y="733762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122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891216" y="0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125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71248" y="5517232"/>
            <a:ext cx="177721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6372200" y="2420888"/>
            <a:ext cx="360040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39552" y="5157192"/>
            <a:ext cx="360040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62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Classe de terminale\terminale hist geo  2012\Géographie 2012\Les dynamiques de la mondialisation\Les territoires de la mondialisation\2 page 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" y="0"/>
            <a:ext cx="53103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508104" y="26064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NY, un rayonnement politique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5310266" y="6381328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122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00042"/>
            <a:ext cx="82867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I- Une ville mondiale:  New-York</a:t>
            </a:r>
            <a:endParaRPr lang="fr-FR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2844" y="1142984"/>
            <a:ext cx="842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A/ Une métropole qui concentre les fonctions de commandement</a:t>
            </a:r>
          </a:p>
          <a:p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34" y="178592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Une métropole internationale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6137" y="2122992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premier centre économique et financier au monde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Classe de terminale\terminale hist geo  2012\Géographie 2012\Les dynamiques de la mondialisation\Les territoires de la mondialisation\10 page 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2" y="-21042"/>
            <a:ext cx="8941548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0" y="5085184"/>
            <a:ext cx="8965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• </a:t>
            </a:r>
            <a:r>
              <a:rPr lang="fr-FR" b="1" dirty="0"/>
              <a:t>Au niveau national, New York se distingue des autres métropoles des Etats-Unis </a:t>
            </a:r>
            <a:r>
              <a:rPr lang="fr-FR" b="1" dirty="0" smtClean="0"/>
              <a:t>par l’importance </a:t>
            </a:r>
            <a:r>
              <a:rPr lang="fr-FR" b="1" dirty="0"/>
              <a:t>des activités à forte valeur ajoutée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6286480" y="4509564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125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16632"/>
            <a:ext cx="2592288" cy="16561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286480" y="2434580"/>
            <a:ext cx="2461984" cy="19305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 droite 2"/>
          <p:cNvSpPr/>
          <p:nvPr/>
        </p:nvSpPr>
        <p:spPr>
          <a:xfrm rot="2343569" flipH="1">
            <a:off x="5485705" y="1955810"/>
            <a:ext cx="922392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7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Classe de terminale\terminale hist geo  2012\Géographie 2012\Les dynamiques de la mondialisation\Les territoires de la mondialisation\3 page 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2" y="44625"/>
            <a:ext cx="5472608" cy="45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Classe de terminale\terminale hist geo  2012\Géographie 2012\Les dynamiques de la mondialisation\Les territoires de la mondialisation\Légende 3 page 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56" y="4637477"/>
            <a:ext cx="40005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510238" y="6351582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123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49290" y="52775"/>
            <a:ext cx="344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• La puissance de la finance de NY</a:t>
            </a:r>
            <a:endParaRPr lang="fr-FR" b="1" dirty="0"/>
          </a:p>
        </p:txBody>
      </p:sp>
      <p:sp>
        <p:nvSpPr>
          <p:cNvPr id="6" name="Rectangle 5"/>
          <p:cNvSpPr/>
          <p:nvPr/>
        </p:nvSpPr>
        <p:spPr>
          <a:xfrm>
            <a:off x="1581994" y="5555597"/>
            <a:ext cx="3782094" cy="9652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04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00042"/>
            <a:ext cx="82867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I- Une ville mondiale:  New-York</a:t>
            </a:r>
            <a:endParaRPr lang="fr-FR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2844" y="1142984"/>
            <a:ext cx="842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A/ Une métropole qui concentre les fonctions de commandement</a:t>
            </a:r>
          </a:p>
          <a:p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34" y="178592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Une métropole internationale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43226" y="2275392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premier centre économique et financier au monde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3226" y="2644724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Une capitale culturelle et touristique mondiale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2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Classe de terminale\terminale hist geo  2012\Géographie 2012\Les dynamiques de la mondialisation\Les territoires de la mondialisation\6 page 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68" y="10931"/>
            <a:ext cx="2990305" cy="67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987828" y="0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124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236" y="6165304"/>
            <a:ext cx="132794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008820" y="364014"/>
            <a:ext cx="6135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cs typeface="Arial" panose="020B0604020202020204" pitchFamily="34" charset="0"/>
              </a:rPr>
              <a:t>Depuis le début des années 1990 les industries de "l’</a:t>
            </a:r>
            <a:r>
              <a:rPr lang="fr-FR" b="1" dirty="0" err="1">
                <a:cs typeface="Arial" panose="020B0604020202020204" pitchFamily="34" charset="0"/>
              </a:rPr>
              <a:t>entertainment</a:t>
            </a:r>
            <a:r>
              <a:rPr lang="fr-FR" b="1" dirty="0">
                <a:cs typeface="Arial" panose="020B0604020202020204" pitchFamily="34" charset="0"/>
              </a:rPr>
              <a:t>" arrivent en </a:t>
            </a:r>
            <a:r>
              <a:rPr lang="fr-FR" b="1" dirty="0" smtClean="0">
                <a:cs typeface="Arial" panose="020B0604020202020204" pitchFamily="34" charset="0"/>
              </a:rPr>
              <a:t>deuxième position </a:t>
            </a:r>
            <a:r>
              <a:rPr lang="fr-FR" b="1" dirty="0">
                <a:cs typeface="Arial" panose="020B0604020202020204" pitchFamily="34" charset="0"/>
              </a:rPr>
              <a:t>dans les exportations américaines, juste après l’industrie aéronautique.</a:t>
            </a:r>
            <a:endParaRPr lang="fr-FR" b="1" dirty="0"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929024" y="5533068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https://</a:t>
            </a:r>
            <a:r>
              <a:rPr lang="fr-FR" dirty="0" smtClean="0">
                <a:hlinkClick r:id="rId3"/>
              </a:rPr>
              <a:t>www.youtube.com/watch?v=nnW1dXHxHm8&amp;index=3&amp;list=PL66A566B9AFFAA717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7170" name="Picture 2" descr="http://www.visiter-newyork.com/wp-content/uploads/2011/11/new-york-broadw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602" y="1570804"/>
            <a:ext cx="5617492" cy="374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008820" y="6165304"/>
            <a:ext cx="5645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http://</a:t>
            </a:r>
            <a:r>
              <a:rPr lang="fr-FR" dirty="0" smtClean="0">
                <a:hlinkClick r:id="rId5"/>
              </a:rPr>
              <a:t>www.dailymotion.com/video/xspo18_culture-hip-hop-a-new-york-1994_music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55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ravelandleisure.com/images/amexpub/0039/8614/201311-w-coolest-street-art-article-new-york-c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2" y="46669"/>
            <a:ext cx="36195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graphics8.nytimes.com/images/2006/12/14/arts/600_graffiti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0" y="3429000"/>
            <a:ext cx="5715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37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1960" y="116632"/>
            <a:ext cx="4932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/>
              <a:t>New York est également la première destination touristique des </a:t>
            </a:r>
            <a:r>
              <a:rPr lang="fr-FR" b="1" dirty="0" smtClean="0"/>
              <a:t>Etats-Unis</a:t>
            </a:r>
            <a:endParaRPr lang="fr-FR" b="1" dirty="0"/>
          </a:p>
        </p:txBody>
      </p:sp>
      <p:pic>
        <p:nvPicPr>
          <p:cNvPr id="3" name="Picture 2" descr="H:\Classe de terminale\terminale hist geo  2012\Géographie 2012\Les dynamiques de la mondialisation\Les territoires de la mondialisation\6 page 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68" y="10931"/>
            <a:ext cx="2990305" cy="67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987828" y="0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124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899592" y="2780928"/>
            <a:ext cx="432048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94" name="Picture 2" descr="http://pamelageller.com/wp-content/uploads/2014/09/times-square-bomber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8" y="863153"/>
            <a:ext cx="6000137" cy="426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/>
          <p:cNvSpPr/>
          <p:nvPr/>
        </p:nvSpPr>
        <p:spPr>
          <a:xfrm>
            <a:off x="107504" y="4221088"/>
            <a:ext cx="720080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47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1.bp.blogspot.com/-tn7pT3bk9Ow/UCMg51Ie0XI/AAAAAAAAAcM/IUHIpcCU7o0/s1600/Ellis-Island-Immigration-Museum-Panoramic-New-york-United-Sta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" y="0"/>
            <a:ext cx="9070282" cy="591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myworldshots.com/p1/m/USA/NewYorkCity/Ellis-Island-Immigration-Museum-25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1" y="4443929"/>
            <a:ext cx="3242146" cy="242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27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istersmoke.com/assets/statue_of_liberty_new_y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4724"/>
            <a:ext cx="9119641" cy="60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2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1960" y="116632"/>
            <a:ext cx="4932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/>
              <a:t>New York est également la première destination touristique des </a:t>
            </a:r>
            <a:r>
              <a:rPr lang="fr-FR" b="1" dirty="0" smtClean="0"/>
              <a:t>Etats-Unis</a:t>
            </a:r>
            <a:endParaRPr lang="fr-FR" b="1" dirty="0"/>
          </a:p>
        </p:txBody>
      </p:sp>
      <p:pic>
        <p:nvPicPr>
          <p:cNvPr id="3" name="Picture 2" descr="H:\Classe de terminale\terminale hist geo  2012\Géographie 2012\Les dynamiques de la mondialisation\Les territoires de la mondialisation\6 page 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68" y="10931"/>
            <a:ext cx="2990305" cy="67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987828" y="0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124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5157192"/>
            <a:ext cx="823892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84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8377"/>
            <a:ext cx="82867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I- Une ville mondiale:  New-York</a:t>
            </a:r>
            <a:endParaRPr lang="fr-FR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2844" y="681319"/>
            <a:ext cx="842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A/ Une métropole qui concentre les fonctions de commandement</a:t>
            </a:r>
          </a:p>
          <a:p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8229" y="1196752"/>
            <a:ext cx="8429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Une </a:t>
            </a:r>
            <a:r>
              <a:rPr lang="fr-FR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ville </a:t>
            </a: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lang="fr-FR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cœur des </a:t>
            </a: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réseaux</a:t>
            </a:r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34" y="178592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/>
              <a:t>Au </a:t>
            </a:r>
            <a:r>
              <a:rPr lang="fr-FR" b="1" dirty="0" smtClean="0"/>
              <a:t>cœur du </a:t>
            </a:r>
            <a:r>
              <a:rPr lang="fr-FR" b="1" dirty="0"/>
              <a:t>réseau décisionnel international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2420888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• Le réseau financier mondial relie les grandes places boursières et New York est la principale</a:t>
            </a:r>
          </a:p>
          <a:p>
            <a:r>
              <a:rPr lang="fr-FR" dirty="0"/>
              <a:t>étape sur l’anneau qu’elles constituent.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1520" y="3284984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• La métropole concentre également les sièges sociaux de firmes américaines parmi </a:t>
            </a:r>
            <a:r>
              <a:rPr lang="fr-FR" dirty="0" smtClean="0"/>
              <a:t>les </a:t>
            </a:r>
            <a:r>
              <a:rPr lang="en-US" dirty="0" smtClean="0"/>
              <a:t>plus </a:t>
            </a:r>
            <a:r>
              <a:rPr lang="en-US" dirty="0" err="1"/>
              <a:t>puissantes</a:t>
            </a:r>
            <a:r>
              <a:rPr lang="en-US" dirty="0"/>
              <a:t> (American Express, Merrill Lynch, AIG, CBS, NBC, NY Times, </a:t>
            </a:r>
            <a:r>
              <a:rPr lang="en-US" dirty="0" smtClean="0"/>
              <a:t>Time </a:t>
            </a:r>
            <a:r>
              <a:rPr lang="fr-FR" dirty="0" smtClean="0"/>
              <a:t>Warner</a:t>
            </a:r>
            <a:r>
              <a:rPr lang="fr-FR" dirty="0"/>
              <a:t>, Pfizer, Colgate-</a:t>
            </a:r>
            <a:r>
              <a:rPr lang="fr-FR" dirty="0" err="1"/>
              <a:t>Palmolive</a:t>
            </a:r>
            <a:r>
              <a:rPr lang="fr-FR" dirty="0" smtClean="0"/>
              <a:t>). </a:t>
            </a:r>
            <a:r>
              <a:rPr lang="fr-FR" dirty="0"/>
              <a:t>22 sièges des 500 premières firmes mondiales sont implantés à New </a:t>
            </a:r>
            <a:r>
              <a:rPr lang="fr-FR" dirty="0" smtClean="0"/>
              <a:t>York.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29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8377"/>
            <a:ext cx="82867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I- Une ville mondiale:  New-York</a:t>
            </a:r>
            <a:endParaRPr lang="fr-FR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2844" y="681319"/>
            <a:ext cx="842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A/ Une métropole qui concentre les fonctions de commandement</a:t>
            </a:r>
          </a:p>
          <a:p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8229" y="1196752"/>
            <a:ext cx="8429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Une </a:t>
            </a:r>
            <a:r>
              <a:rPr lang="fr-FR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ville </a:t>
            </a: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lang="fr-FR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cœur des </a:t>
            </a: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réseaux</a:t>
            </a:r>
            <a:endParaRPr lang="fr-FR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34" y="1785926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b="1" dirty="0"/>
              <a:t>Au </a:t>
            </a:r>
            <a:r>
              <a:rPr lang="fr-FR" b="1" dirty="0" smtClean="0"/>
              <a:t>cœur du </a:t>
            </a:r>
            <a:r>
              <a:rPr lang="fr-FR" b="1" dirty="0"/>
              <a:t>réseau décisionnel international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034" y="2276872"/>
            <a:ext cx="479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2. </a:t>
            </a:r>
            <a:r>
              <a:rPr lang="fr-FR" b="1" dirty="0" smtClean="0"/>
              <a:t> Un </a:t>
            </a:r>
            <a:r>
              <a:rPr lang="fr-FR" b="1" dirty="0"/>
              <a:t>hub mondial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124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Classe de terminale\terminale hist geo  2012\Géographie 2012\Les dynamiques de la mondialisation\Les territoires de la mondialisation\1 page 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74" y="620688"/>
            <a:ext cx="3698448" cy="5665995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07504" y="229706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Page </a:t>
            </a:r>
            <a:r>
              <a:rPr lang="fr-FR" sz="1600" dirty="0" smtClean="0">
                <a:solidFill>
                  <a:srgbClr val="FF0000"/>
                </a:solidFill>
              </a:rPr>
              <a:t>122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367</Words>
  <Application>Microsoft Office PowerPoint</Application>
  <PresentationFormat>Affichage à l'écran (4:3)</PresentationFormat>
  <Paragraphs>54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admin9</dc:creator>
  <cp:lastModifiedBy>Utilisateur</cp:lastModifiedBy>
  <cp:revision>27</cp:revision>
  <dcterms:created xsi:type="dcterms:W3CDTF">2015-01-08T10:53:53Z</dcterms:created>
  <dcterms:modified xsi:type="dcterms:W3CDTF">2015-01-08T20:56:14Z</dcterms:modified>
</cp:coreProperties>
</file>